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6" r:id="rId2"/>
    <p:sldId id="279" r:id="rId3"/>
    <p:sldId id="321" r:id="rId4"/>
    <p:sldId id="331" r:id="rId5"/>
    <p:sldId id="336" r:id="rId6"/>
    <p:sldId id="337" r:id="rId7"/>
    <p:sldId id="338" r:id="rId8"/>
    <p:sldId id="339" r:id="rId9"/>
    <p:sldId id="340" r:id="rId10"/>
    <p:sldId id="332" r:id="rId11"/>
    <p:sldId id="341" r:id="rId12"/>
    <p:sldId id="333" r:id="rId13"/>
    <p:sldId id="334" r:id="rId14"/>
    <p:sldId id="344" r:id="rId15"/>
    <p:sldId id="318" r:id="rId16"/>
    <p:sldId id="330"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11-11-2021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CapgeminiODataTraining/blob/master/Day%208/MetaData%20Extension.txt"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tiff"/><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4.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15/CDS%20BOPF%20Scenario.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16</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rotWithShape="1">
          <a:blip r:embed="rId3"/>
          <a:srcRect r="7505"/>
          <a:stretch/>
        </p:blipFill>
        <p:spPr>
          <a:xfrm>
            <a:off x="655321" y="980728"/>
            <a:ext cx="4641399" cy="2284286"/>
          </a:xfrm>
          <a:prstGeom prst="rect">
            <a:avLst/>
          </a:prstGeom>
        </p:spPr>
      </p:pic>
      <p:sp>
        <p:nvSpPr>
          <p:cNvPr id="7" name="Chevron 6"/>
          <p:cNvSpPr/>
          <p:nvPr/>
        </p:nvSpPr>
        <p:spPr>
          <a:xfrm>
            <a:off x="5791203" y="1553372"/>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8" name="Picture 7"/>
          <p:cNvPicPr>
            <a:picLocks noChangeAspect="1"/>
          </p:cNvPicPr>
          <p:nvPr/>
        </p:nvPicPr>
        <p:blipFill>
          <a:blip r:embed="rId4"/>
          <a:stretch>
            <a:fillRect/>
          </a:stretch>
        </p:blipFill>
        <p:spPr>
          <a:xfrm>
            <a:off x="7062642" y="1046152"/>
            <a:ext cx="3805714" cy="2040000"/>
          </a:xfrm>
          <a:prstGeom prst="rect">
            <a:avLst/>
          </a:prstGeom>
        </p:spPr>
      </p:pic>
      <p:pic>
        <p:nvPicPr>
          <p:cNvPr id="9" name="Picture 8"/>
          <p:cNvPicPr>
            <a:picLocks noChangeAspect="1"/>
          </p:cNvPicPr>
          <p:nvPr/>
        </p:nvPicPr>
        <p:blipFill rotWithShape="1">
          <a:blip r:embed="rId5"/>
          <a:srcRect l="3674" t="-595" r="2334" b="595"/>
          <a:stretch/>
        </p:blipFill>
        <p:spPr>
          <a:xfrm>
            <a:off x="6989272" y="3957051"/>
            <a:ext cx="4828728" cy="2400000"/>
          </a:xfrm>
          <a:prstGeom prst="rect">
            <a:avLst/>
          </a:prstGeom>
        </p:spPr>
      </p:pic>
      <p:sp>
        <p:nvSpPr>
          <p:cNvPr id="10" name="Chevron 9"/>
          <p:cNvSpPr/>
          <p:nvPr/>
        </p:nvSpPr>
        <p:spPr>
          <a:xfrm rot="10800000">
            <a:off x="5784579" y="4608008"/>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2" name="Picture 11"/>
          <p:cNvPicPr>
            <a:picLocks noChangeAspect="1"/>
          </p:cNvPicPr>
          <p:nvPr/>
        </p:nvPicPr>
        <p:blipFill>
          <a:blip r:embed="rId6"/>
          <a:stretch>
            <a:fillRect/>
          </a:stretch>
        </p:blipFill>
        <p:spPr>
          <a:xfrm>
            <a:off x="655320" y="3814756"/>
            <a:ext cx="4893809" cy="2299475"/>
          </a:xfrm>
          <a:prstGeom prst="rect">
            <a:avLst/>
          </a:prstGeom>
        </p:spPr>
      </p:pic>
      <p:sp>
        <p:nvSpPr>
          <p:cNvPr id="13" name="Rectangle 12"/>
          <p:cNvSpPr/>
          <p:nvPr/>
        </p:nvSpPr>
        <p:spPr>
          <a:xfrm>
            <a:off x="622300" y="3230178"/>
            <a:ext cx="4926829" cy="369332"/>
          </a:xfrm>
          <a:prstGeom prst="rect">
            <a:avLst/>
          </a:prstGeom>
        </p:spPr>
        <p:txBody>
          <a:bodyPr wrap="square">
            <a:spAutoFit/>
          </a:bodyPr>
          <a:lstStyle/>
          <a:p>
            <a:r>
              <a:rPr lang="en-US" sz="1800" b="1" dirty="0">
                <a:solidFill>
                  <a:schemeClr val="bg1"/>
                </a:solidFill>
              </a:rPr>
              <a:t>Step 1</a:t>
            </a:r>
            <a:r>
              <a:rPr lang="en-US" sz="1800" dirty="0">
                <a:solidFill>
                  <a:schemeClr val="bg1"/>
                </a:solidFill>
              </a:rPr>
              <a:t>. </a:t>
            </a:r>
            <a:r>
              <a:rPr lang="en-US" sz="1800" dirty="0" smtClean="0">
                <a:solidFill>
                  <a:schemeClr val="bg1"/>
                </a:solidFill>
              </a:rPr>
              <a:t>Open Business Application Studio. </a:t>
            </a:r>
            <a:endParaRPr lang="en-US" sz="1800" dirty="0">
              <a:solidFill>
                <a:schemeClr val="bg1"/>
              </a:solidFill>
            </a:endParaRPr>
          </a:p>
        </p:txBody>
      </p:sp>
      <p:sp>
        <p:nvSpPr>
          <p:cNvPr id="14" name="Rectangle 13"/>
          <p:cNvSpPr/>
          <p:nvPr/>
        </p:nvSpPr>
        <p:spPr>
          <a:xfrm>
            <a:off x="602682" y="6242193"/>
            <a:ext cx="4575483" cy="369332"/>
          </a:xfrm>
          <a:prstGeom prst="rect">
            <a:avLst/>
          </a:prstGeom>
        </p:spPr>
        <p:txBody>
          <a:bodyPr wrap="none">
            <a:spAutoFit/>
          </a:bodyPr>
          <a:lstStyle/>
          <a:p>
            <a:r>
              <a:rPr lang="en-US" sz="1800" b="1" dirty="0">
                <a:solidFill>
                  <a:schemeClr val="bg1"/>
                </a:solidFill>
              </a:rPr>
              <a:t>Step 4. </a:t>
            </a:r>
            <a:r>
              <a:rPr lang="en-US" sz="1800" dirty="0" smtClean="0">
                <a:solidFill>
                  <a:schemeClr val="bg1"/>
                </a:solidFill>
              </a:rPr>
              <a:t>Choose List Report Object Page &amp; Next.</a:t>
            </a:r>
            <a:endParaRPr lang="en-US" sz="1800" dirty="0">
              <a:solidFill>
                <a:schemeClr val="bg1"/>
              </a:solidFill>
            </a:endParaRPr>
          </a:p>
        </p:txBody>
      </p:sp>
      <p:sp>
        <p:nvSpPr>
          <p:cNvPr id="15" name="Rectangle 14"/>
          <p:cNvSpPr/>
          <p:nvPr/>
        </p:nvSpPr>
        <p:spPr>
          <a:xfrm>
            <a:off x="6983612" y="6248821"/>
            <a:ext cx="5033168" cy="369332"/>
          </a:xfrm>
          <a:prstGeom prst="rect">
            <a:avLst/>
          </a:prstGeom>
        </p:spPr>
        <p:txBody>
          <a:bodyPr wrap="square">
            <a:spAutoFit/>
          </a:bodyPr>
          <a:lstStyle/>
          <a:p>
            <a:r>
              <a:rPr lang="en-US" sz="1800" b="1" dirty="0">
                <a:solidFill>
                  <a:schemeClr val="bg1"/>
                </a:solidFill>
              </a:rPr>
              <a:t>Step </a:t>
            </a:r>
            <a:r>
              <a:rPr lang="en-US" sz="1800" b="1" dirty="0" smtClean="0">
                <a:solidFill>
                  <a:schemeClr val="bg1"/>
                </a:solidFill>
              </a:rPr>
              <a:t>3. </a:t>
            </a:r>
            <a:r>
              <a:rPr lang="en-US" sz="1800" dirty="0" smtClean="0">
                <a:solidFill>
                  <a:schemeClr val="bg1"/>
                </a:solidFill>
              </a:rPr>
              <a:t>Click on SAP Fiori application &amp; Next.</a:t>
            </a:r>
            <a:endParaRPr lang="en-US" sz="1800" dirty="0">
              <a:solidFill>
                <a:schemeClr val="bg1"/>
              </a:solidFill>
            </a:endParaRPr>
          </a:p>
        </p:txBody>
      </p:sp>
      <p:sp>
        <p:nvSpPr>
          <p:cNvPr id="16" name="Chevron 15"/>
          <p:cNvSpPr/>
          <p:nvPr/>
        </p:nvSpPr>
        <p:spPr>
          <a:xfrm rot="5400000">
            <a:off x="9401052" y="3197818"/>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Tree>
    <p:extLst>
      <p:ext uri="{BB962C8B-B14F-4D97-AF65-F5344CB8AC3E}">
        <p14:creationId xmlns:p14="http://schemas.microsoft.com/office/powerpoint/2010/main" val="52278860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Chevron 5"/>
          <p:cNvSpPr/>
          <p:nvPr/>
        </p:nvSpPr>
        <p:spPr>
          <a:xfrm>
            <a:off x="5791203" y="1578399"/>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Chevron 6"/>
          <p:cNvSpPr/>
          <p:nvPr/>
        </p:nvSpPr>
        <p:spPr>
          <a:xfrm rot="10800000">
            <a:off x="5784579" y="4633035"/>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8" name="Rectangle 7"/>
          <p:cNvSpPr/>
          <p:nvPr/>
        </p:nvSpPr>
        <p:spPr>
          <a:xfrm>
            <a:off x="622300" y="3268457"/>
            <a:ext cx="4926829" cy="369332"/>
          </a:xfrm>
          <a:prstGeom prst="rect">
            <a:avLst/>
          </a:prstGeom>
        </p:spPr>
        <p:txBody>
          <a:bodyPr wrap="square">
            <a:spAutoFit/>
          </a:bodyPr>
          <a:lstStyle/>
          <a:p>
            <a:r>
              <a:rPr lang="en-US" sz="1800" b="1" dirty="0">
                <a:solidFill>
                  <a:schemeClr val="bg1"/>
                </a:solidFill>
              </a:rPr>
              <a:t>Step </a:t>
            </a:r>
            <a:r>
              <a:rPr lang="en-US" sz="1800" b="1" dirty="0" smtClean="0">
                <a:solidFill>
                  <a:schemeClr val="bg1"/>
                </a:solidFill>
              </a:rPr>
              <a:t>5</a:t>
            </a:r>
            <a:r>
              <a:rPr lang="en-US" sz="1800" dirty="0" smtClean="0">
                <a:solidFill>
                  <a:schemeClr val="bg1"/>
                </a:solidFill>
              </a:rPr>
              <a:t>. Enter Data Source &amp; Select OData service. </a:t>
            </a:r>
            <a:endParaRPr lang="en-US" sz="1800" dirty="0">
              <a:solidFill>
                <a:schemeClr val="bg1"/>
              </a:solidFill>
            </a:endParaRPr>
          </a:p>
        </p:txBody>
      </p:sp>
      <p:sp>
        <p:nvSpPr>
          <p:cNvPr id="9" name="Rectangle 8"/>
          <p:cNvSpPr/>
          <p:nvPr/>
        </p:nvSpPr>
        <p:spPr>
          <a:xfrm>
            <a:off x="748454" y="6267220"/>
            <a:ext cx="3545971" cy="369332"/>
          </a:xfrm>
          <a:prstGeom prst="rect">
            <a:avLst/>
          </a:prstGeom>
        </p:spPr>
        <p:txBody>
          <a:bodyPr wrap="none">
            <a:spAutoFit/>
          </a:bodyPr>
          <a:lstStyle/>
          <a:p>
            <a:r>
              <a:rPr lang="en-US" sz="1800" b="1" dirty="0">
                <a:solidFill>
                  <a:schemeClr val="bg1"/>
                </a:solidFill>
              </a:rPr>
              <a:t>Step </a:t>
            </a:r>
            <a:r>
              <a:rPr lang="en-US" sz="1800" b="1" dirty="0" smtClean="0">
                <a:solidFill>
                  <a:schemeClr val="bg1"/>
                </a:solidFill>
              </a:rPr>
              <a:t>8. </a:t>
            </a:r>
            <a:r>
              <a:rPr lang="en-US" sz="1800" dirty="0" smtClean="0">
                <a:solidFill>
                  <a:schemeClr val="bg1"/>
                </a:solidFill>
              </a:rPr>
              <a:t>Run Project for Final output.</a:t>
            </a:r>
            <a:endParaRPr lang="en-US" sz="1800" dirty="0">
              <a:solidFill>
                <a:schemeClr val="bg1"/>
              </a:solidFill>
            </a:endParaRPr>
          </a:p>
        </p:txBody>
      </p:sp>
      <p:sp>
        <p:nvSpPr>
          <p:cNvPr id="10" name="Rectangle 9"/>
          <p:cNvSpPr/>
          <p:nvPr/>
        </p:nvSpPr>
        <p:spPr>
          <a:xfrm>
            <a:off x="7108248" y="3161240"/>
            <a:ext cx="3105658" cy="369332"/>
          </a:xfrm>
          <a:prstGeom prst="rect">
            <a:avLst/>
          </a:prstGeom>
        </p:spPr>
        <p:txBody>
          <a:bodyPr wrap="none">
            <a:spAutoFit/>
          </a:bodyPr>
          <a:lstStyle/>
          <a:p>
            <a:r>
              <a:rPr lang="en-US" sz="1800" b="1" dirty="0">
                <a:solidFill>
                  <a:schemeClr val="bg1"/>
                </a:solidFill>
              </a:rPr>
              <a:t>Step </a:t>
            </a:r>
            <a:r>
              <a:rPr lang="en-US" sz="1800" b="1" dirty="0" smtClean="0">
                <a:solidFill>
                  <a:schemeClr val="bg1"/>
                </a:solidFill>
              </a:rPr>
              <a:t>6</a:t>
            </a:r>
            <a:r>
              <a:rPr lang="en-US" sz="1800" dirty="0" smtClean="0">
                <a:solidFill>
                  <a:schemeClr val="bg1"/>
                </a:solidFill>
              </a:rPr>
              <a:t>. Entity Selection &amp; Next.</a:t>
            </a:r>
            <a:endParaRPr lang="en-US" sz="1800" dirty="0">
              <a:solidFill>
                <a:schemeClr val="bg1"/>
              </a:solidFill>
            </a:endParaRPr>
          </a:p>
        </p:txBody>
      </p:sp>
      <p:sp>
        <p:nvSpPr>
          <p:cNvPr id="12" name="Chevron 11"/>
          <p:cNvSpPr/>
          <p:nvPr/>
        </p:nvSpPr>
        <p:spPr>
          <a:xfrm rot="5400000">
            <a:off x="9401052" y="3275853"/>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3" name="Picture 12"/>
          <p:cNvPicPr>
            <a:picLocks noChangeAspect="1"/>
          </p:cNvPicPr>
          <p:nvPr/>
        </p:nvPicPr>
        <p:blipFill rotWithShape="1">
          <a:blip r:embed="rId3"/>
          <a:srcRect r="18753"/>
          <a:stretch/>
        </p:blipFill>
        <p:spPr>
          <a:xfrm>
            <a:off x="669034" y="1052736"/>
            <a:ext cx="4627686" cy="2237307"/>
          </a:xfrm>
          <a:prstGeom prst="rect">
            <a:avLst/>
          </a:prstGeom>
        </p:spPr>
      </p:pic>
      <p:pic>
        <p:nvPicPr>
          <p:cNvPr id="14" name="Picture 13"/>
          <p:cNvPicPr>
            <a:picLocks noChangeAspect="1"/>
          </p:cNvPicPr>
          <p:nvPr/>
        </p:nvPicPr>
        <p:blipFill rotWithShape="1">
          <a:blip r:embed="rId4"/>
          <a:srcRect l="1644" r="7401"/>
          <a:stretch/>
        </p:blipFill>
        <p:spPr>
          <a:xfrm>
            <a:off x="7103176" y="1055838"/>
            <a:ext cx="3664187" cy="2109524"/>
          </a:xfrm>
          <a:prstGeom prst="rect">
            <a:avLst/>
          </a:prstGeom>
        </p:spPr>
      </p:pic>
      <p:pic>
        <p:nvPicPr>
          <p:cNvPr id="15" name="Picture 14"/>
          <p:cNvPicPr>
            <a:picLocks noChangeAspect="1"/>
          </p:cNvPicPr>
          <p:nvPr/>
        </p:nvPicPr>
        <p:blipFill rotWithShape="1">
          <a:blip r:embed="rId5"/>
          <a:srcRect l="2094" r="12652"/>
          <a:stretch/>
        </p:blipFill>
        <p:spPr>
          <a:xfrm>
            <a:off x="7182694" y="4058286"/>
            <a:ext cx="3728117" cy="2213714"/>
          </a:xfrm>
          <a:prstGeom prst="rect">
            <a:avLst/>
          </a:prstGeom>
        </p:spPr>
      </p:pic>
      <p:pic>
        <p:nvPicPr>
          <p:cNvPr id="16" name="Picture 15"/>
          <p:cNvPicPr>
            <a:picLocks noChangeAspect="1"/>
          </p:cNvPicPr>
          <p:nvPr/>
        </p:nvPicPr>
        <p:blipFill>
          <a:blip r:embed="rId6"/>
          <a:stretch>
            <a:fillRect/>
          </a:stretch>
        </p:blipFill>
        <p:spPr>
          <a:xfrm>
            <a:off x="669033" y="3979498"/>
            <a:ext cx="4885714" cy="2218476"/>
          </a:xfrm>
          <a:prstGeom prst="rect">
            <a:avLst/>
          </a:prstGeom>
        </p:spPr>
      </p:pic>
      <p:sp>
        <p:nvSpPr>
          <p:cNvPr id="17" name="Rectangle 16"/>
          <p:cNvSpPr/>
          <p:nvPr/>
        </p:nvSpPr>
        <p:spPr>
          <a:xfrm>
            <a:off x="6983612" y="6273848"/>
            <a:ext cx="5033168" cy="369332"/>
          </a:xfrm>
          <a:prstGeom prst="rect">
            <a:avLst/>
          </a:prstGeom>
        </p:spPr>
        <p:txBody>
          <a:bodyPr wrap="square">
            <a:spAutoFit/>
          </a:bodyPr>
          <a:lstStyle/>
          <a:p>
            <a:r>
              <a:rPr lang="en-US" sz="1800" b="1" dirty="0">
                <a:solidFill>
                  <a:schemeClr val="bg1"/>
                </a:solidFill>
              </a:rPr>
              <a:t>Step 7</a:t>
            </a:r>
            <a:r>
              <a:rPr lang="en-US" sz="1800" b="1" dirty="0" smtClean="0">
                <a:solidFill>
                  <a:schemeClr val="bg1"/>
                </a:solidFill>
              </a:rPr>
              <a:t>. </a:t>
            </a:r>
            <a:r>
              <a:rPr lang="en-US" sz="1800" dirty="0" smtClean="0">
                <a:solidFill>
                  <a:schemeClr val="bg1"/>
                </a:solidFill>
              </a:rPr>
              <a:t>Enter Project Attributes &amp; Finish.</a:t>
            </a:r>
            <a:endParaRPr lang="en-US" sz="1800" dirty="0">
              <a:solidFill>
                <a:schemeClr val="bg1"/>
              </a:solidFill>
            </a:endParaRPr>
          </a:p>
        </p:txBody>
      </p:sp>
    </p:spTree>
    <p:extLst>
      <p:ext uri="{BB962C8B-B14F-4D97-AF65-F5344CB8AC3E}">
        <p14:creationId xmlns:p14="http://schemas.microsoft.com/office/powerpoint/2010/main" val="72427247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Meta Data Extension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CC39E87A-2CAF-CD41-98DC-4526D06794F9}"/>
              </a:ext>
            </a:extLst>
          </p:cNvPr>
          <p:cNvSpPr txBox="1"/>
          <p:nvPr/>
        </p:nvSpPr>
        <p:spPr>
          <a:xfrm>
            <a:off x="562007" y="1136049"/>
            <a:ext cx="4880322" cy="1477328"/>
          </a:xfrm>
          <a:prstGeom prst="rect">
            <a:avLst/>
          </a:prstGeom>
          <a:noFill/>
          <a:ln>
            <a:noFill/>
          </a:ln>
        </p:spPr>
        <p:txBody>
          <a:bodyPr wrap="square" rtlCol="0">
            <a:spAutoFit/>
          </a:bodyPr>
          <a:lstStyle/>
          <a:p>
            <a:pPr lvl="0" algn="just" defTabSz="914217"/>
            <a:r>
              <a:rPr lang="en-US" sz="1800" dirty="0">
                <a:solidFill>
                  <a:schemeClr val="bg1"/>
                </a:solidFill>
              </a:rPr>
              <a:t>A CDS metadata extension (MDE) extends a CDS entity with CDS annotations that are not defined in the CDS source code of the data definition. CDS metadata extensions can currently only be created for CDS views.</a:t>
            </a:r>
            <a:endParaRPr lang="en-US" sz="1800" b="1" dirty="0">
              <a:solidFill>
                <a:schemeClr val="bg1"/>
              </a:solidFill>
              <a:ea typeface="Cambria" panose="02040503050406030204" pitchFamily="18" charset="0"/>
              <a:cs typeface="Arial" panose="020B0604020202020204" pitchFamily="34" charset="0"/>
            </a:endParaRPr>
          </a:p>
        </p:txBody>
      </p:sp>
      <p:pic>
        <p:nvPicPr>
          <p:cNvPr id="7" name="Picture 6"/>
          <p:cNvPicPr>
            <a:picLocks noChangeAspect="1"/>
          </p:cNvPicPr>
          <p:nvPr/>
        </p:nvPicPr>
        <p:blipFill rotWithShape="1">
          <a:blip r:embed="rId3"/>
          <a:srcRect b="23961"/>
          <a:stretch/>
        </p:blipFill>
        <p:spPr>
          <a:xfrm>
            <a:off x="6830424" y="2551257"/>
            <a:ext cx="4948666" cy="3616719"/>
          </a:xfrm>
          <a:prstGeom prst="rect">
            <a:avLst/>
          </a:prstGeom>
        </p:spPr>
      </p:pic>
      <p:sp>
        <p:nvSpPr>
          <p:cNvPr id="8" name="Rectangle 7"/>
          <p:cNvSpPr/>
          <p:nvPr/>
        </p:nvSpPr>
        <p:spPr>
          <a:xfrm>
            <a:off x="562007" y="3667398"/>
            <a:ext cx="6127995" cy="2585323"/>
          </a:xfrm>
          <a:prstGeom prst="rect">
            <a:avLst/>
          </a:prstGeom>
        </p:spPr>
        <p:txBody>
          <a:bodyPr wrap="square">
            <a:spAutoFit/>
          </a:bodyPr>
          <a:lstStyle/>
          <a:p>
            <a:pPr algn="just"/>
            <a:r>
              <a:rPr lang="en-US" sz="1800" dirty="0">
                <a:solidFill>
                  <a:schemeClr val="bg1"/>
                </a:solidFill>
              </a:rPr>
              <a:t>There can be several metadata extensions for one CDS entity. The following rules determine which metadata extension to use to evaluate the annotations:</a:t>
            </a:r>
          </a:p>
          <a:p>
            <a:pPr algn="just">
              <a:buFont typeface="Arial" panose="020B0604020202020204" pitchFamily="34" charset="0"/>
              <a:buChar char="•"/>
            </a:pPr>
            <a:r>
              <a:rPr lang="en-US" sz="1800" dirty="0">
                <a:solidFill>
                  <a:schemeClr val="bg1"/>
                </a:solidFill>
              </a:rPr>
              <a:t>Each metadata extension is assigned to a layer, such as branch, partner, or customer. The layer determines the priority of the evaluation.</a:t>
            </a:r>
          </a:p>
          <a:p>
            <a:pPr algn="just">
              <a:buFont typeface="Arial" panose="020B0604020202020204" pitchFamily="34" charset="0"/>
              <a:buChar char="•"/>
            </a:pPr>
            <a:r>
              <a:rPr lang="en-US" sz="1800" dirty="0">
                <a:solidFill>
                  <a:schemeClr val="bg1"/>
                </a:solidFill>
              </a:rPr>
              <a:t>A metadata extension can be joined to a CDS variant. The CDS variant can be specified during the evaluation of the annotations of a CDS entity to select the metadata extension.</a:t>
            </a:r>
            <a:endParaRPr lang="en-US" sz="1800" b="0" i="0" dirty="0">
              <a:solidFill>
                <a:schemeClr val="bg1"/>
              </a:solidFill>
              <a:effectLst/>
            </a:endParaRPr>
          </a:p>
        </p:txBody>
      </p:sp>
      <p:sp>
        <p:nvSpPr>
          <p:cNvPr id="9" name="Rounded Rectangle 8"/>
          <p:cNvSpPr/>
          <p:nvPr/>
        </p:nvSpPr>
        <p:spPr bwMode="gray">
          <a:xfrm>
            <a:off x="2720660" y="2612517"/>
            <a:ext cx="3443972" cy="422231"/>
          </a:xfrm>
          <a:prstGeom prst="roundRect">
            <a:avLst>
              <a:gd name="adj" fmla="val 50000"/>
            </a:avLst>
          </a:prstGeom>
          <a:noFill/>
          <a:ln w="9525" algn="ctr">
            <a:solidFill>
              <a:srgbClr val="0070C0"/>
            </a:solidFill>
            <a:prstDash val="solid"/>
            <a:miter lim="800000"/>
            <a:headEnd/>
            <a:tailEnd/>
          </a:ln>
        </p:spPr>
        <p:txBody>
          <a:bodyPr lIns="89958" tIns="71966" rIns="89958" bIns="71966" rtlCol="0" anchor="ctr"/>
          <a:lstStyle/>
          <a:p>
            <a:r>
              <a:rPr lang="en-US" sz="1800" dirty="0">
                <a:solidFill>
                  <a:schemeClr val="bg1"/>
                </a:solidFill>
              </a:rPr>
              <a:t>@Metadata.allowExtension: true</a:t>
            </a:r>
          </a:p>
        </p:txBody>
      </p:sp>
      <p:grpSp>
        <p:nvGrpSpPr>
          <p:cNvPr id="10" name="Group 9"/>
          <p:cNvGrpSpPr/>
          <p:nvPr/>
        </p:nvGrpSpPr>
        <p:grpSpPr>
          <a:xfrm>
            <a:off x="6907817" y="2753279"/>
            <a:ext cx="1427302" cy="129386"/>
            <a:chOff x="4382180" y="3061155"/>
            <a:chExt cx="1427963" cy="129446"/>
          </a:xfrm>
        </p:grpSpPr>
        <p:sp>
          <p:nvSpPr>
            <p:cNvPr id="12" name="Pie 11"/>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solidFill>
                <a:srgbClr val="0070C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6164630" y="2815726"/>
            <a:ext cx="743188" cy="9305"/>
          </a:xfrm>
          <a:prstGeom prst="line">
            <a:avLst/>
          </a:prstGeom>
          <a:ln w="63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75082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Transactional UX App with CDS &amp;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3217663" y="1157256"/>
            <a:ext cx="4328000" cy="4576000"/>
          </a:xfrm>
          <a:prstGeom prst="rect">
            <a:avLst/>
          </a:prstGeom>
        </p:spPr>
      </p:pic>
      <p:cxnSp>
        <p:nvCxnSpPr>
          <p:cNvPr id="7" name="Elbow Connector 6"/>
          <p:cNvCxnSpPr/>
          <p:nvPr/>
        </p:nvCxnSpPr>
        <p:spPr>
          <a:xfrm>
            <a:off x="5302148" y="2107096"/>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332491" y="2583057"/>
            <a:ext cx="3720381" cy="3944762"/>
          </a:xfrm>
          <a:prstGeom prst="rect">
            <a:avLst/>
          </a:prstGeom>
        </p:spPr>
      </p:pic>
      <p:sp>
        <p:nvSpPr>
          <p:cNvPr id="9" name="Rounded Rectangle 8"/>
          <p:cNvSpPr/>
          <p:nvPr/>
        </p:nvSpPr>
        <p:spPr bwMode="gray">
          <a:xfrm>
            <a:off x="285881" y="1772816"/>
            <a:ext cx="2274160" cy="513844"/>
          </a:xfrm>
          <a:prstGeom prst="roundRect">
            <a:avLst>
              <a:gd name="adj" fmla="val 50000"/>
            </a:avLst>
          </a:prstGeom>
          <a:noFill/>
          <a:ln w="9525" algn="ctr">
            <a:solidFill>
              <a:schemeClr val="bg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smtClean="0">
                <a:solidFill>
                  <a:schemeClr val="bg1"/>
                </a:solidFill>
                <a:ea typeface="Arial Unicode MS" pitchFamily="34" charset="-128"/>
                <a:cs typeface="Arial Unicode MS" pitchFamily="34" charset="-128"/>
              </a:rPr>
              <a:t>Meta Data Annotation </a:t>
            </a:r>
            <a:endParaRPr lang="en-GB" sz="1800" kern="0" dirty="0">
              <a:solidFill>
                <a:schemeClr val="bg1"/>
              </a:solidFill>
              <a:ea typeface="Arial Unicode MS" pitchFamily="34" charset="-128"/>
              <a:cs typeface="Arial Unicode MS" pitchFamily="34" charset="-128"/>
            </a:endParaRPr>
          </a:p>
        </p:txBody>
      </p:sp>
      <p:grpSp>
        <p:nvGrpSpPr>
          <p:cNvPr id="10" name="Group 9"/>
          <p:cNvGrpSpPr/>
          <p:nvPr/>
        </p:nvGrpSpPr>
        <p:grpSpPr>
          <a:xfrm>
            <a:off x="3303227" y="2050911"/>
            <a:ext cx="1427302" cy="129386"/>
            <a:chOff x="4382180" y="3061155"/>
            <a:chExt cx="1427963" cy="129446"/>
          </a:xfrm>
        </p:grpSpPr>
        <p:sp>
          <p:nvSpPr>
            <p:cNvPr id="12" name="Pie 11"/>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2560040" y="2100106"/>
            <a:ext cx="743188" cy="9305"/>
          </a:xfrm>
          <a:prstGeom prst="line">
            <a:avLst/>
          </a:prstGeom>
          <a:ln w="63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gray">
          <a:xfrm>
            <a:off x="4510236" y="5998450"/>
            <a:ext cx="209835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smtClean="0">
                <a:solidFill>
                  <a:schemeClr val="bg1"/>
                </a:solidFill>
                <a:ea typeface="Arial Unicode MS" pitchFamily="34" charset="-128"/>
                <a:cs typeface="Arial Unicode MS" pitchFamily="34" charset="-128"/>
              </a:rPr>
              <a:t>Line item Annotation </a:t>
            </a:r>
            <a:endParaRPr lang="en-GB" sz="1600" kern="0" dirty="0">
              <a:solidFill>
                <a:schemeClr val="bg1"/>
              </a:solidFill>
              <a:ea typeface="Arial Unicode MS" pitchFamily="34" charset="-128"/>
              <a:cs typeface="Arial Unicode MS" pitchFamily="34" charset="-128"/>
            </a:endParaRPr>
          </a:p>
        </p:txBody>
      </p:sp>
      <p:grpSp>
        <p:nvGrpSpPr>
          <p:cNvPr id="16" name="Group 15"/>
          <p:cNvGrpSpPr/>
          <p:nvPr/>
        </p:nvGrpSpPr>
        <p:grpSpPr>
          <a:xfrm>
            <a:off x="7351772" y="6086203"/>
            <a:ext cx="1427302" cy="129386"/>
            <a:chOff x="4382180" y="3061155"/>
            <a:chExt cx="1427963" cy="129446"/>
          </a:xfrm>
        </p:grpSpPr>
        <p:sp>
          <p:nvSpPr>
            <p:cNvPr id="17" name="Pie 16"/>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8" name="Straight Connector 17"/>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p:nvCxnSpPr>
        <p:spPr>
          <a:xfrm flipV="1">
            <a:off x="6608585" y="6135398"/>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gray">
          <a:xfrm>
            <a:off x="4348041" y="5373216"/>
            <a:ext cx="2267172" cy="323502"/>
          </a:xfrm>
          <a:prstGeom prst="roundRect">
            <a:avLst>
              <a:gd name="adj" fmla="val 50000"/>
            </a:avLst>
          </a:prstGeom>
          <a:noFill/>
          <a:ln w="9525" algn="ctr">
            <a:solidFill>
              <a:schemeClr val="tx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smtClean="0">
                <a:ea typeface="Arial Unicode MS" pitchFamily="34" charset="-128"/>
                <a:cs typeface="Arial Unicode MS" pitchFamily="34" charset="-128"/>
              </a:rPr>
              <a:t>Annotation for Filter</a:t>
            </a:r>
            <a:endParaRPr lang="en-GB" sz="1800" kern="0" dirty="0">
              <a:ea typeface="Arial Unicode MS" pitchFamily="34" charset="-128"/>
              <a:cs typeface="Arial Unicode MS" pitchFamily="34" charset="-128"/>
            </a:endParaRPr>
          </a:p>
        </p:txBody>
      </p:sp>
      <p:grpSp>
        <p:nvGrpSpPr>
          <p:cNvPr id="21" name="Group 20"/>
          <p:cNvGrpSpPr/>
          <p:nvPr/>
        </p:nvGrpSpPr>
        <p:grpSpPr>
          <a:xfrm>
            <a:off x="7358399" y="5549490"/>
            <a:ext cx="1427302" cy="129386"/>
            <a:chOff x="4382180" y="3061155"/>
            <a:chExt cx="1427963" cy="129446"/>
          </a:xfrm>
        </p:grpSpPr>
        <p:sp>
          <p:nvSpPr>
            <p:cNvPr id="22" name="Pie 21"/>
            <p:cNvSpPr/>
            <p:nvPr/>
          </p:nvSpPr>
          <p:spPr bwMode="gray">
            <a:xfrm>
              <a:off x="4382180" y="3061155"/>
              <a:ext cx="119291" cy="129443"/>
            </a:xfrm>
            <a:prstGeom prst="pie">
              <a:avLst>
                <a:gd name="adj1" fmla="val 5399995"/>
                <a:gd name="adj2" fmla="val 16200000"/>
              </a:avLst>
            </a:prstGeom>
            <a:solidFill>
              <a:schemeClr val="accent4"/>
            </a:solidFill>
            <a:ln w="6350" algn="ctr">
              <a:solidFill>
                <a:schemeClr val="accent4">
                  <a:lumMod val="75000"/>
                </a:schemeClr>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23" name="Straight Connector 22"/>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a:off x="6624853" y="5531129"/>
            <a:ext cx="733547" cy="67557"/>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55321" y="5489067"/>
            <a:ext cx="2384654"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Meta Data CDS Code</a:t>
            </a:r>
            <a:endParaRPr lang="en-US" sz="1800" dirty="0">
              <a:solidFill>
                <a:schemeClr val="bg1"/>
              </a:solidFill>
            </a:endParaRPr>
          </a:p>
        </p:txBody>
      </p:sp>
    </p:spTree>
    <p:extLst>
      <p:ext uri="{BB962C8B-B14F-4D97-AF65-F5344CB8AC3E}">
        <p14:creationId xmlns:p14="http://schemas.microsoft.com/office/powerpoint/2010/main" val="38685757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Draft Functionality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21" y="1140957"/>
            <a:ext cx="10953583" cy="2585323"/>
          </a:xfrm>
          <a:prstGeom prst="rect">
            <a:avLst/>
          </a:prstGeom>
          <a:ln>
            <a:noFill/>
          </a:ln>
        </p:spPr>
        <p:txBody>
          <a:bodyPr wrap="square">
            <a:spAutoFit/>
          </a:bodyPr>
          <a:lstStyle/>
          <a:p>
            <a:pPr algn="just"/>
            <a:r>
              <a:rPr lang="en-US" sz="1800" dirty="0">
                <a:solidFill>
                  <a:schemeClr val="bg1"/>
                </a:solidFill>
              </a:rPr>
              <a:t>In SAP Fiori, drafts are used as follows: </a:t>
            </a:r>
            <a:r>
              <a:rPr lang="en-US" sz="1800" b="1" dirty="0">
                <a:solidFill>
                  <a:schemeClr val="bg1"/>
                </a:solidFill>
              </a:rPr>
              <a:t>To keep unsaved changes if an editing activity is interrupted</a:t>
            </a:r>
            <a:r>
              <a:rPr lang="en-US" sz="1800" dirty="0">
                <a:solidFill>
                  <a:schemeClr val="bg1"/>
                </a:solidFill>
              </a:rPr>
              <a:t>, allowing users to resume editing later. ... As a locking mechanism to prevent multiple users from editing the same object concurrently, and to make users aware when there are unsaved changes by another user</a:t>
            </a:r>
            <a:r>
              <a:rPr lang="en-US" sz="1800" dirty="0" smtClean="0">
                <a:solidFill>
                  <a:schemeClr val="bg1"/>
                </a:solidFill>
              </a:rPr>
              <a:t>.</a:t>
            </a:r>
          </a:p>
          <a:p>
            <a:r>
              <a:rPr lang="en-US" sz="1800" dirty="0" smtClean="0">
                <a:solidFill>
                  <a:schemeClr val="bg1"/>
                </a:solidFill>
              </a:rPr>
              <a:t>Drafts </a:t>
            </a:r>
            <a:r>
              <a:rPr lang="en-US" sz="1800" dirty="0">
                <a:solidFill>
                  <a:schemeClr val="bg1"/>
                </a:solidFill>
              </a:rPr>
              <a:t>are used as follows:</a:t>
            </a:r>
          </a:p>
          <a:p>
            <a:pPr marL="742950" lvl="1" indent="-285750">
              <a:buFont typeface="Wingdings" panose="05000000000000000000" pitchFamily="2" charset="2"/>
              <a:buChar char="Ø"/>
            </a:pPr>
            <a:r>
              <a:rPr lang="en-US" sz="1800" dirty="0">
                <a:solidFill>
                  <a:schemeClr val="bg1"/>
                </a:solidFill>
              </a:rPr>
              <a:t>To keep unsaved changes if an editing activity is interrupted, allowing users to resume editing later.</a:t>
            </a:r>
          </a:p>
          <a:p>
            <a:pPr marL="742950" lvl="1" indent="-285750">
              <a:buFont typeface="Wingdings" panose="05000000000000000000" pitchFamily="2" charset="2"/>
              <a:buChar char="Ø"/>
            </a:pPr>
            <a:r>
              <a:rPr lang="en-US" sz="1800" dirty="0">
                <a:solidFill>
                  <a:schemeClr val="bg1"/>
                </a:solidFill>
              </a:rPr>
              <a:t>To prevent data loss if an app terminates unexpectedly.</a:t>
            </a:r>
          </a:p>
          <a:p>
            <a:pPr marL="742950" lvl="1" indent="-285750">
              <a:buFont typeface="Wingdings" panose="05000000000000000000" pitchFamily="2" charset="2"/>
              <a:buChar char="Ø"/>
            </a:pPr>
            <a:r>
              <a:rPr lang="en-US" sz="1800" dirty="0">
                <a:solidFill>
                  <a:schemeClr val="bg1"/>
                </a:solidFill>
              </a:rPr>
              <a:t>As a locking mechanism to prevent multiple users from editing the same object concurrently, and to make users aware when there are unsaved changes by another user.</a:t>
            </a:r>
          </a:p>
          <a:p>
            <a:pPr algn="just"/>
            <a:endParaRPr lang="en-US" sz="1800" dirty="0">
              <a:solidFill>
                <a:schemeClr val="bg1"/>
              </a:solidFill>
            </a:endParaRPr>
          </a:p>
        </p:txBody>
      </p:sp>
      <p:pic>
        <p:nvPicPr>
          <p:cNvPr id="7" name="Picture 6"/>
          <p:cNvPicPr>
            <a:picLocks noChangeAspect="1"/>
          </p:cNvPicPr>
          <p:nvPr/>
        </p:nvPicPr>
        <p:blipFill>
          <a:blip r:embed="rId3"/>
          <a:stretch>
            <a:fillRect/>
          </a:stretch>
        </p:blipFill>
        <p:spPr>
          <a:xfrm>
            <a:off x="4029295" y="3687482"/>
            <a:ext cx="4439999" cy="2568000"/>
          </a:xfrm>
          <a:prstGeom prst="rect">
            <a:avLst/>
          </a:prstGeom>
          <a:ln>
            <a:solidFill>
              <a:schemeClr val="bg1"/>
            </a:solidFill>
          </a:ln>
        </p:spPr>
      </p:pic>
      <p:sp>
        <p:nvSpPr>
          <p:cNvPr id="8" name="Oval 7"/>
          <p:cNvSpPr/>
          <p:nvPr/>
        </p:nvSpPr>
        <p:spPr>
          <a:xfrm>
            <a:off x="655321" y="5218627"/>
            <a:ext cx="2856479" cy="84813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Annotation for Draft Functionality</a:t>
            </a:r>
            <a:endParaRPr lang="en-US" sz="1800" dirty="0">
              <a:solidFill>
                <a:schemeClr val="bg1"/>
              </a:solidFill>
            </a:endParaRPr>
          </a:p>
        </p:txBody>
      </p:sp>
      <p:cxnSp>
        <p:nvCxnSpPr>
          <p:cNvPr id="12" name="Straight Arrow Connector 11"/>
          <p:cNvCxnSpPr/>
          <p:nvPr/>
        </p:nvCxnSpPr>
        <p:spPr>
          <a:xfrm rot="10740000" flipH="1" flipV="1">
            <a:off x="3511824" y="5618922"/>
            <a:ext cx="1205948" cy="13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39067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984137023"/>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1026602"/>
            <a:ext cx="8252191" cy="3139321"/>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smtClean="0">
                <a:solidFill>
                  <a:schemeClr val="bg1"/>
                </a:solidFill>
              </a:rPr>
              <a:t>Defining CDS BOPF</a:t>
            </a:r>
          </a:p>
          <a:p>
            <a:pPr marL="285750" lvl="0" indent="-285750">
              <a:buFont typeface="Arial" panose="020B0604020202020204" pitchFamily="34" charset="0"/>
              <a:buChar char="•"/>
            </a:pPr>
            <a:r>
              <a:rPr lang="en-US" sz="1800" dirty="0" smtClean="0">
                <a:solidFill>
                  <a:schemeClr val="bg1"/>
                </a:solidFill>
                <a:latin typeface="Calibri" panose="020F0502020204030204" pitchFamily="34" charset="0"/>
                <a:cs typeface="Calibri" panose="020F0502020204030204" pitchFamily="34" charset="0"/>
              </a:rPr>
              <a:t>Define Business Object </a:t>
            </a:r>
          </a:p>
          <a:p>
            <a:pPr marL="285750" lvl="0" indent="-285750">
              <a:buFont typeface="Arial" panose="020B0604020202020204" pitchFamily="34" charset="0"/>
              <a:buChar char="•"/>
            </a:pPr>
            <a:r>
              <a:rPr lang="en-US" sz="1800" dirty="0" smtClean="0">
                <a:solidFill>
                  <a:schemeClr val="bg1"/>
                </a:solidFill>
                <a:latin typeface="Calibri" panose="020F0502020204030204" pitchFamily="34" charset="0"/>
                <a:cs typeface="Calibri" panose="020F0502020204030204" pitchFamily="34" charset="0"/>
              </a:rPr>
              <a:t>Nodes of Business Object</a:t>
            </a:r>
          </a:p>
          <a:p>
            <a:pPr marL="285750" lvl="0" indent="-285750">
              <a:buFont typeface="Arial" panose="020B0604020202020204" pitchFamily="34" charset="0"/>
              <a:buChar char="•"/>
            </a:pPr>
            <a:r>
              <a:rPr lang="en-US" sz="1800" dirty="0" smtClean="0">
                <a:solidFill>
                  <a:schemeClr val="bg1"/>
                </a:solidFill>
                <a:latin typeface="Calibri" panose="020F0502020204030204" pitchFamily="34" charset="0"/>
                <a:cs typeface="Calibri" panose="020F0502020204030204" pitchFamily="34" charset="0"/>
              </a:rPr>
              <a:t>Flow of Scenario</a:t>
            </a:r>
          </a:p>
          <a:p>
            <a:pPr marL="285750" lvl="0" indent="-285750">
              <a:buFont typeface="Arial" panose="020B0604020202020204" pitchFamily="34" charset="0"/>
              <a:buChar char="•"/>
            </a:pPr>
            <a:r>
              <a:rPr lang="en-US" sz="1800" dirty="0" smtClean="0">
                <a:solidFill>
                  <a:schemeClr val="bg1"/>
                </a:solidFill>
                <a:latin typeface="Calibri" panose="020F0502020204030204" pitchFamily="34" charset="0"/>
                <a:cs typeface="Calibri" panose="020F0502020204030204" pitchFamily="34" charset="0"/>
              </a:rPr>
              <a:t>CDS Annotations</a:t>
            </a:r>
          </a:p>
          <a:p>
            <a:pPr marL="285750" indent="-285750">
              <a:buFont typeface="Arial" panose="020B0604020202020204" pitchFamily="34" charset="0"/>
              <a:buChar char="•"/>
            </a:pPr>
            <a:r>
              <a:rPr lang="en-US" sz="1800" dirty="0" smtClean="0">
                <a:solidFill>
                  <a:schemeClr val="bg1"/>
                </a:solidFill>
                <a:latin typeface="Calibri" panose="020F0502020204030204" pitchFamily="34" charset="0"/>
                <a:cs typeface="Calibri" panose="020F0502020204030204" pitchFamily="34" charset="0"/>
              </a:rPr>
              <a:t>Building BOPF Scenario</a:t>
            </a:r>
          </a:p>
          <a:p>
            <a:pPr marL="285750" indent="-285750" algn="just">
              <a:buFont typeface="Arial" panose="020B0604020202020204" pitchFamily="34" charset="0"/>
              <a:buChar char="•"/>
            </a:pPr>
            <a:r>
              <a:rPr lang="en-US" sz="1800" dirty="0" smtClean="0">
                <a:solidFill>
                  <a:schemeClr val="bg1"/>
                </a:solidFill>
              </a:rPr>
              <a:t>Development Flow &amp; Artifact</a:t>
            </a:r>
          </a:p>
          <a:p>
            <a:pPr marL="285750" lvl="0" indent="-285750" algn="just">
              <a:buFont typeface="Arial" panose="020B0604020202020204" pitchFamily="34" charset="0"/>
              <a:buChar char="•"/>
            </a:pPr>
            <a:r>
              <a:rPr lang="en-US" sz="1800" dirty="0" smtClean="0">
                <a:solidFill>
                  <a:schemeClr val="bg1"/>
                </a:solidFill>
              </a:rPr>
              <a:t>Create Fiori App on BAS</a:t>
            </a:r>
          </a:p>
          <a:p>
            <a:pPr marL="285750" indent="-285750">
              <a:buFont typeface="Arial" panose="020B0604020202020204" pitchFamily="34" charset="0"/>
              <a:buChar char="•"/>
            </a:pPr>
            <a:r>
              <a:rPr lang="en-US" sz="1800" dirty="0" smtClean="0">
                <a:solidFill>
                  <a:schemeClr val="bg1"/>
                </a:solidFill>
              </a:rPr>
              <a:t>Meta Data Extension</a:t>
            </a:r>
          </a:p>
          <a:p>
            <a:pPr marL="285750" lvl="0" indent="-285750" algn="just">
              <a:buFont typeface="Arial" panose="020B0604020202020204" pitchFamily="34" charset="0"/>
              <a:buChar char="•"/>
            </a:pPr>
            <a:endParaRPr lang="en-US" sz="1800" dirty="0" smtClean="0">
              <a:solidFill>
                <a:schemeClr val="bg1"/>
              </a:solidFill>
            </a:endParaRPr>
          </a:p>
          <a:p>
            <a:pPr marL="285750" lvl="0" indent="-285750" algn="just">
              <a:buFont typeface="Arial" panose="020B0604020202020204" pitchFamily="34" charset="0"/>
              <a:buChar char="•"/>
            </a:pP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CDS BOPF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27" name="Rectangle 2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Flow of CDS Views in Hierarchy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a:extLst>
              <a:ext uri="{FF2B5EF4-FFF2-40B4-BE49-F238E27FC236}">
                <a16:creationId xmlns="" xmlns:a16="http://schemas.microsoft.com/office/drawing/2014/main" id="{5C783628-D0DC-4CAF-9260-A0F467A45D0C}"/>
              </a:ext>
            </a:extLst>
          </p:cNvPr>
          <p:cNvSpPr/>
          <p:nvPr/>
        </p:nvSpPr>
        <p:spPr>
          <a:xfrm>
            <a:off x="621804" y="1147966"/>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9" name="Picture 8" descr="49 Visual Hierarchy Illustrations &amp;amp; Clip Art - iStock">
            <a:extLst>
              <a:ext uri="{FF2B5EF4-FFF2-40B4-BE49-F238E27FC236}">
                <a16:creationId xmlns="" xmlns:a16="http://schemas.microsoft.com/office/drawing/2014/main"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142348" y="1236919"/>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37681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5C783628-D0DC-4CAF-9260-A0F467A45D0C}"/>
              </a:ext>
            </a:extLst>
          </p:cNvPr>
          <p:cNvSpPr/>
          <p:nvPr/>
        </p:nvSpPr>
        <p:spPr>
          <a:xfrm>
            <a:off x="430343" y="1208941"/>
            <a:ext cx="9912541" cy="4524315"/>
          </a:xfrm>
          <a:prstGeom prst="rect">
            <a:avLst/>
          </a:prstGeom>
        </p:spPr>
        <p:txBody>
          <a:bodyPr wrap="square">
            <a:spAutoFit/>
          </a:bodyPr>
          <a:lstStyle/>
          <a:p>
            <a:pPr fontAlgn="ctr"/>
            <a:r>
              <a:rPr lang="en-US" sz="1800" dirty="0">
                <a:solidFill>
                  <a:schemeClr val="bg1"/>
                </a:solidFill>
              </a:rPr>
              <a:t>Node </a:t>
            </a:r>
            <a:r>
              <a:rPr lang="en-US" sz="1800" dirty="0" smtClean="0">
                <a:solidFill>
                  <a:schemeClr val="bg1"/>
                </a:solidFill>
              </a:rPr>
              <a:t>Entity  ...</a:t>
            </a:r>
            <a:r>
              <a:rPr lang="en-US" sz="1800" dirty="0">
                <a:solidFill>
                  <a:schemeClr val="bg1"/>
                </a:solidFill>
              </a:rPr>
              <a:t>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a:t>
            </a:r>
            <a:r>
              <a:rPr lang="en-US" sz="1800" dirty="0" smtClean="0">
                <a:solidFill>
                  <a:schemeClr val="bg1"/>
                </a:solidFill>
              </a:rPr>
              <a:t>Check</a:t>
            </a:r>
            <a:endParaRPr lang="en-US" sz="1800" dirty="0">
              <a:solidFill>
                <a:schemeClr val="bg1"/>
              </a:solidFill>
            </a:endParaRPr>
          </a:p>
          <a:p>
            <a:pPr fontAlgn="t"/>
            <a:r>
              <a:rPr lang="en-US" sz="1800" dirty="0">
                <a:solidFill>
                  <a:schemeClr val="bg1"/>
                </a:solidFill>
              </a:rPr>
              <a:t>... to provide an authorization concept for BO nodes (for their data and for the operations on their data</a:t>
            </a:r>
            <a:r>
              <a:rPr lang="en-US" sz="1800" dirty="0" smtClean="0">
                <a:solidFill>
                  <a:schemeClr val="bg1"/>
                </a:solidFill>
              </a:rPr>
              <a:t>).</a:t>
            </a:r>
            <a:endParaRPr lang="en-US" sz="1800" dirty="0">
              <a:solidFill>
                <a:schemeClr val="bg1"/>
              </a:solidFill>
            </a:endParaRP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403491151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Flow of BOPF Scenario</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 xmlns:a16="http://schemas.microsoft.com/office/drawing/2014/main"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7" name="Arrow: Chevron 51">
              <a:extLst>
                <a:ext uri="{FF2B5EF4-FFF2-40B4-BE49-F238E27FC236}">
                  <a16:creationId xmlns="" xmlns:a16="http://schemas.microsoft.com/office/drawing/2014/main"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Pentagon 52">
              <a:extLst>
                <a:ext uri="{FF2B5EF4-FFF2-40B4-BE49-F238E27FC236}">
                  <a16:creationId xmlns="" xmlns:a16="http://schemas.microsoft.com/office/drawing/2014/main"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53">
              <a:extLst>
                <a:ext uri="{FF2B5EF4-FFF2-40B4-BE49-F238E27FC236}">
                  <a16:creationId xmlns="" xmlns:a16="http://schemas.microsoft.com/office/drawing/2014/main"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54">
              <a:extLst>
                <a:ext uri="{FF2B5EF4-FFF2-40B4-BE49-F238E27FC236}">
                  <a16:creationId xmlns="" xmlns:a16="http://schemas.microsoft.com/office/drawing/2014/main"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Arrow: Chevron 55">
              <a:extLst>
                <a:ext uri="{FF2B5EF4-FFF2-40B4-BE49-F238E27FC236}">
                  <a16:creationId xmlns=""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13" name="Rectangle 12">
            <a:extLst>
              <a:ext uri="{FF2B5EF4-FFF2-40B4-BE49-F238E27FC236}">
                <a16:creationId xmlns="" xmlns:a16="http://schemas.microsoft.com/office/drawing/2014/main"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Rectangle 13">
            <a:extLst>
              <a:ext uri="{FF2B5EF4-FFF2-40B4-BE49-F238E27FC236}">
                <a16:creationId xmlns="" xmlns:a16="http://schemas.microsoft.com/office/drawing/2014/main"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 name="Rectangle 14">
            <a:extLst>
              <a:ext uri="{FF2B5EF4-FFF2-40B4-BE49-F238E27FC236}">
                <a16:creationId xmlns="" xmlns:a16="http://schemas.microsoft.com/office/drawing/2014/main"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 name="Rectangle 15">
            <a:extLst>
              <a:ext uri="{FF2B5EF4-FFF2-40B4-BE49-F238E27FC236}">
                <a16:creationId xmlns="" xmlns:a16="http://schemas.microsoft.com/office/drawing/2014/main"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7" name="Rectangle 16">
            <a:extLst>
              <a:ext uri="{FF2B5EF4-FFF2-40B4-BE49-F238E27FC236}">
                <a16:creationId xmlns="" xmlns:a16="http://schemas.microsoft.com/office/drawing/2014/main" id="{E04A8885-F432-4FE4-AD25-914F46CCA6A5}"/>
              </a:ext>
            </a:extLst>
          </p:cNvPr>
          <p:cNvSpPr/>
          <p:nvPr/>
        </p:nvSpPr>
        <p:spPr>
          <a:xfrm>
            <a:off x="3750761" y="5143095"/>
            <a:ext cx="1766149"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ZOFT_MEALS</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18" name="Rectangle 17">
            <a:extLst>
              <a:ext uri="{FF2B5EF4-FFF2-40B4-BE49-F238E27FC236}">
                <a16:creationId xmlns="" xmlns:a16="http://schemas.microsoft.com/office/drawing/2014/main"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ZMAR_CDS_BOPF</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19" name="Rectangle 18">
            <a:extLst>
              <a:ext uri="{FF2B5EF4-FFF2-40B4-BE49-F238E27FC236}">
                <a16:creationId xmlns="" xmlns:a16="http://schemas.microsoft.com/office/drawing/2014/main"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ZMAR_MED_BOPF</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0" name="Freeform: Shape 73">
            <a:extLst>
              <a:ext uri="{FF2B5EF4-FFF2-40B4-BE49-F238E27FC236}">
                <a16:creationId xmlns="" xmlns:a16="http://schemas.microsoft.com/office/drawing/2014/main" id="{7E90A4BC-DB0B-432C-9FA8-E2F898FF5096}"/>
              </a:ext>
            </a:extLst>
          </p:cNvPr>
          <p:cNvSpPr/>
          <p:nvPr/>
        </p:nvSpPr>
        <p:spPr>
          <a:xfrm>
            <a:off x="1656523"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1" name="Rectangle 20">
            <a:extLst>
              <a:ext uri="{FF2B5EF4-FFF2-40B4-BE49-F238E27FC236}">
                <a16:creationId xmlns="" xmlns:a16="http://schemas.microsoft.com/office/drawing/2014/main" id="{C5CF4106-D82A-43B6-A9DE-27746DDADA7E}"/>
              </a:ext>
            </a:extLst>
          </p:cNvPr>
          <p:cNvSpPr/>
          <p:nvPr/>
        </p:nvSpPr>
        <p:spPr>
          <a:xfrm>
            <a:off x="7235457" y="2150983"/>
            <a:ext cx="256246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Metadata Extension </a:t>
            </a:r>
            <a:r>
              <a:rPr lang="en-IN" sz="1600" dirty="0">
                <a:solidFill>
                  <a:schemeClr val="bg1"/>
                </a:solidFill>
                <a:ea typeface="Open Sans" panose="020B0606030504020204" pitchFamily="34" charset="0"/>
                <a:cs typeface="Segoe UI" panose="020B0502040204020203" pitchFamily="34" charset="0"/>
              </a:rPr>
              <a:t>CDS View</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2" name="Rectangle 21">
            <a:extLst>
              <a:ext uri="{FF2B5EF4-FFF2-40B4-BE49-F238E27FC236}">
                <a16:creationId xmlns="" xmlns:a16="http://schemas.microsoft.com/office/drawing/2014/main" id="{7F8F5857-0D53-466B-B112-FA0481FABC0F}"/>
              </a:ext>
            </a:extLst>
          </p:cNvPr>
          <p:cNvSpPr/>
          <p:nvPr/>
        </p:nvSpPr>
        <p:spPr>
          <a:xfrm>
            <a:off x="5239237" y="2811384"/>
            <a:ext cx="2342679"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Consumption </a:t>
            </a:r>
            <a:r>
              <a:rPr lang="en-IN" sz="1600" dirty="0">
                <a:solidFill>
                  <a:schemeClr val="bg1"/>
                </a:solidFill>
                <a:ea typeface="Open Sans" panose="020B0606030504020204" pitchFamily="34" charset="0"/>
                <a:cs typeface="Segoe UI" panose="020B0502040204020203" pitchFamily="34" charset="0"/>
              </a:rPr>
              <a:t>CDS View. </a:t>
            </a:r>
          </a:p>
        </p:txBody>
      </p:sp>
      <p:sp>
        <p:nvSpPr>
          <p:cNvPr id="23" name="Rectangle 22">
            <a:extLst>
              <a:ext uri="{FF2B5EF4-FFF2-40B4-BE49-F238E27FC236}">
                <a16:creationId xmlns="" xmlns:a16="http://schemas.microsoft.com/office/drawing/2014/main" id="{5D68FD42-BC6A-453A-A14B-E77A9C5012B8}"/>
              </a:ext>
            </a:extLst>
          </p:cNvPr>
          <p:cNvSpPr/>
          <p:nvPr/>
        </p:nvSpPr>
        <p:spPr>
          <a:xfrm>
            <a:off x="3176757" y="3474939"/>
            <a:ext cx="264812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Table – ZOFT_MEALS</a:t>
            </a: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4" name="Rectangle 23">
            <a:extLst>
              <a:ext uri="{FF2B5EF4-FFF2-40B4-BE49-F238E27FC236}">
                <a16:creationId xmlns="" xmlns:a16="http://schemas.microsoft.com/office/drawing/2014/main" id="{5D68FD42-BC6A-453A-A14B-E77A9C5012B8}"/>
              </a:ext>
            </a:extLst>
          </p:cNvPr>
          <p:cNvSpPr/>
          <p:nvPr/>
        </p:nvSpPr>
        <p:spPr>
          <a:xfrm>
            <a:off x="1553364" y="4157425"/>
            <a:ext cx="264812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Draft Table - ZOFT_JUL_MEAL.</a:t>
            </a: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 </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5" name="Rectangle 24">
            <a:extLst>
              <a:ext uri="{FF2B5EF4-FFF2-40B4-BE49-F238E27FC236}">
                <a16:creationId xmlns="" xmlns:a16="http://schemas.microsoft.com/office/drawing/2014/main" id="{E04A8885-F432-4FE4-AD25-914F46CCA6A5}"/>
              </a:ext>
            </a:extLst>
          </p:cNvPr>
          <p:cNvSpPr/>
          <p:nvPr/>
        </p:nvSpPr>
        <p:spPr>
          <a:xfrm>
            <a:off x="1504518" y="5149723"/>
            <a:ext cx="1766149"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ZOFT_JUL_MEAL</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369135987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smtClean="0">
                    <a:solidFill>
                      <a:schemeClr val="bg1"/>
                    </a:solidFill>
                    <a:ea typeface="Arial Unicode MS" pitchFamily="34" charset="-128"/>
                    <a:cs typeface="Arial Unicode MS" pitchFamily="34" charset="-128"/>
                  </a:rPr>
                  <a:t>ption</a:t>
                </a:r>
                <a:r>
                  <a:rPr lang="en-GB" sz="1800" kern="0" dirty="0" smtClean="0">
                    <a:solidFill>
                      <a:schemeClr val="bg1"/>
                    </a:solidFill>
                    <a:ea typeface="Arial Unicode MS" pitchFamily="34" charset="-128"/>
                    <a:cs typeface="Arial Unicode MS" pitchFamily="34" charset="-128"/>
                  </a:rPr>
                  <a:t> </a:t>
                </a:r>
                <a:r>
                  <a:rPr lang="en-GB" sz="1800" kern="0" dirty="0">
                    <a:solidFill>
                      <a:schemeClr val="bg1"/>
                    </a:solidFill>
                    <a:ea typeface="Arial Unicode MS" pitchFamily="34" charset="-128"/>
                    <a:cs typeface="Arial Unicode MS" pitchFamily="34" charset="-128"/>
                  </a:rPr>
                  <a:t>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tx2"/>
                  </a:solidFill>
                  <a:ea typeface="Arial Unicode MS" pitchFamily="34" charset="-128"/>
                  <a:cs typeface="Arial Unicode MS" pitchFamily="34" charset="-128"/>
                </a:rPr>
                <a:t>Custom </a:t>
              </a:r>
              <a:r>
                <a:rPr lang="en-GB" sz="1400" kern="0" dirty="0">
                  <a:solidFill>
                    <a:schemeClr val="tx2"/>
                  </a:solidFill>
                  <a:ea typeface="Arial Unicode MS" pitchFamily="34" charset="-128"/>
                  <a:cs typeface="Arial Unicode MS" pitchFamily="34" charset="-128"/>
                </a:rPr>
                <a:t>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smtClean="0">
                <a:solidFill>
                  <a:schemeClr val="bg1"/>
                </a:solidFill>
              </a:rPr>
              <a:t>CDS </a:t>
            </a:r>
            <a:r>
              <a:rPr lang="en-US" sz="1800" b="1" dirty="0">
                <a:solidFill>
                  <a:schemeClr val="bg1"/>
                </a:solidFill>
              </a:rPr>
              <a:t>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r>
              <a:rPr lang="en-US" sz="1800" dirty="0" smtClean="0">
                <a:solidFill>
                  <a:schemeClr val="bg1"/>
                </a:solidFill>
              </a:rPr>
              <a:t>.</a:t>
            </a:r>
            <a:endParaRPr lang="en-US" sz="1800" dirty="0">
              <a:solidFill>
                <a:schemeClr val="bg1"/>
              </a:solidFill>
            </a:endParaRP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smtClean="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11048922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CDS Annotations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33" name="Picture 32"/>
          <p:cNvPicPr>
            <a:picLocks noChangeAspect="1"/>
          </p:cNvPicPr>
          <p:nvPr/>
        </p:nvPicPr>
        <p:blipFill rotWithShape="1">
          <a:blip r:embed="rId3"/>
          <a:srcRect r="22065" b="7404"/>
          <a:stretch/>
        </p:blipFill>
        <p:spPr>
          <a:xfrm>
            <a:off x="3817021" y="1484784"/>
            <a:ext cx="3764537" cy="4098803"/>
          </a:xfrm>
          <a:prstGeom prst="rect">
            <a:avLst/>
          </a:prstGeom>
          <a:ln w="12700">
            <a:solidFill>
              <a:srgbClr val="2E3751"/>
            </a:solidFill>
          </a:ln>
          <a:effectLst/>
        </p:spPr>
      </p:pic>
      <p:sp>
        <p:nvSpPr>
          <p:cNvPr id="34" name="Rounded Rectangle 33"/>
          <p:cNvSpPr/>
          <p:nvPr/>
        </p:nvSpPr>
        <p:spPr bwMode="gray">
          <a:xfrm>
            <a:off x="505297" y="1580743"/>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35" name="Group 34"/>
          <p:cNvGrpSpPr/>
          <p:nvPr/>
        </p:nvGrpSpPr>
        <p:grpSpPr>
          <a:xfrm>
            <a:off x="3753804" y="1783199"/>
            <a:ext cx="2974942" cy="129386"/>
            <a:chOff x="4382180" y="3061155"/>
            <a:chExt cx="2976319" cy="129446"/>
          </a:xfrm>
        </p:grpSpPr>
        <p:sp>
          <p:nvSpPr>
            <p:cNvPr id="36" name="Pie 35"/>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37" name="Straight Connector 36"/>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8" name="Rounded Rectangle 37"/>
          <p:cNvSpPr/>
          <p:nvPr/>
        </p:nvSpPr>
        <p:spPr bwMode="gray">
          <a:xfrm>
            <a:off x="505297" y="4013645"/>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39" name="Group 38"/>
          <p:cNvGrpSpPr/>
          <p:nvPr/>
        </p:nvGrpSpPr>
        <p:grpSpPr>
          <a:xfrm>
            <a:off x="3753802" y="4101398"/>
            <a:ext cx="1427302" cy="129386"/>
            <a:chOff x="4382180" y="3061155"/>
            <a:chExt cx="1427963" cy="129446"/>
          </a:xfrm>
        </p:grpSpPr>
        <p:sp>
          <p:nvSpPr>
            <p:cNvPr id="40" name="Pie 39"/>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41" name="Straight Connector 40"/>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Rounded Rectangle 41"/>
          <p:cNvSpPr/>
          <p:nvPr/>
        </p:nvSpPr>
        <p:spPr bwMode="gray">
          <a:xfrm>
            <a:off x="505297" y="2797193"/>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43" name="Group 42"/>
          <p:cNvGrpSpPr/>
          <p:nvPr/>
        </p:nvGrpSpPr>
        <p:grpSpPr>
          <a:xfrm>
            <a:off x="3753803" y="2402072"/>
            <a:ext cx="1679243" cy="129383"/>
            <a:chOff x="4382180" y="3061155"/>
            <a:chExt cx="1680022" cy="129443"/>
          </a:xfrm>
        </p:grpSpPr>
        <p:sp>
          <p:nvSpPr>
            <p:cNvPr id="45" name="Pie 44"/>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46" name="Straight Connector 45"/>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7" name="Rounded Rectangle 46"/>
          <p:cNvSpPr/>
          <p:nvPr/>
        </p:nvSpPr>
        <p:spPr bwMode="gray">
          <a:xfrm>
            <a:off x="505297" y="2188968"/>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48" name="Group 47"/>
          <p:cNvGrpSpPr/>
          <p:nvPr/>
        </p:nvGrpSpPr>
        <p:grpSpPr>
          <a:xfrm>
            <a:off x="3753804" y="2151234"/>
            <a:ext cx="2075137" cy="129383"/>
            <a:chOff x="4382180" y="3061155"/>
            <a:chExt cx="2076092" cy="129443"/>
          </a:xfrm>
        </p:grpSpPr>
        <p:sp>
          <p:nvSpPr>
            <p:cNvPr id="49" name="Pie 48"/>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0" name="Straight Connector 49"/>
            <p:cNvCxnSpPr>
              <a:stCxn id="49"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1" name="Rounded Rectangle 50"/>
          <p:cNvSpPr/>
          <p:nvPr/>
        </p:nvSpPr>
        <p:spPr bwMode="gray">
          <a:xfrm>
            <a:off x="505297" y="3405418"/>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52" name="Group 51"/>
          <p:cNvGrpSpPr/>
          <p:nvPr/>
        </p:nvGrpSpPr>
        <p:grpSpPr>
          <a:xfrm>
            <a:off x="3753804" y="2636437"/>
            <a:ext cx="1031392" cy="129383"/>
            <a:chOff x="4382180" y="3061166"/>
            <a:chExt cx="1031875" cy="129443"/>
          </a:xfrm>
        </p:grpSpPr>
        <p:sp>
          <p:nvSpPr>
            <p:cNvPr id="53" name="Pie 52"/>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4" name="Straight Connector 53"/>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5" name="Elbow Connector 54"/>
          <p:cNvCxnSpPr>
            <a:endCxn id="61" idx="0"/>
          </p:cNvCxnSpPr>
          <p:nvPr/>
        </p:nvCxnSpPr>
        <p:spPr>
          <a:xfrm>
            <a:off x="5949986" y="2215923"/>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34" idx="3"/>
            <a:endCxn id="36" idx="2"/>
          </p:cNvCxnSpPr>
          <p:nvPr/>
        </p:nvCxnSpPr>
        <p:spPr>
          <a:xfrm>
            <a:off x="3010615" y="1742494"/>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47" idx="3"/>
            <a:endCxn id="49" idx="2"/>
          </p:cNvCxnSpPr>
          <p:nvPr/>
        </p:nvCxnSpPr>
        <p:spPr>
          <a:xfrm flipV="1">
            <a:off x="3010615" y="2215926"/>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2" idx="3"/>
            <a:endCxn id="45" idx="2"/>
          </p:cNvCxnSpPr>
          <p:nvPr/>
        </p:nvCxnSpPr>
        <p:spPr>
          <a:xfrm flipV="1">
            <a:off x="3010615" y="2466764"/>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flipV="1">
            <a:off x="3010615" y="2687674"/>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010615" y="4150593"/>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120695"/>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38569756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91041" y="1028343"/>
            <a:ext cx="3803171" cy="400110"/>
          </a:xfrm>
          <a:prstGeom prst="rect">
            <a:avLst/>
          </a:prstGeom>
        </p:spPr>
        <p:txBody>
          <a:bodyPr wrap="square">
            <a:spAutoFit/>
          </a:bodyPr>
          <a:lstStyle/>
          <a:p>
            <a:r>
              <a:rPr lang="en-US" sz="2000" dirty="0" smtClean="0">
                <a:solidFill>
                  <a:srgbClr val="3C3C3C"/>
                </a:solidFill>
                <a:hlinkClick r:id="rId3"/>
              </a:rPr>
              <a:t>CDS BOPF Scenario</a:t>
            </a:r>
            <a:endParaRPr lang="en-US" sz="2000" dirty="0" smtClean="0">
              <a:solidFill>
                <a:srgbClr val="3C3C3C"/>
              </a:solidFill>
            </a:endParaRPr>
          </a:p>
        </p:txBody>
      </p:sp>
      <p:pic>
        <p:nvPicPr>
          <p:cNvPr id="7" name="Picture 2" descr="Top 10 Colleague illustrations - Free &amp; Premium vectors &amp;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535941"/>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9307</TotalTime>
  <Words>730</Words>
  <Application>Microsoft Office PowerPoint</Application>
  <PresentationFormat>Custom</PresentationFormat>
  <Paragraphs>164</Paragraphs>
  <Slides>19</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vt:i4>
      </vt:variant>
    </vt:vector>
  </HeadingPairs>
  <TitlesOfParts>
    <vt:vector size="34" baseType="lpstr">
      <vt:lpstr>Arial Unicode MS</vt:lpstr>
      <vt:lpstr>Arial</vt:lpstr>
      <vt:lpstr>Arial Black</vt:lpstr>
      <vt:lpstr>Arial Bold</vt:lpstr>
      <vt:lpstr>Arial Narrow</vt:lpstr>
      <vt:lpstr>Calibri</vt:lpstr>
      <vt:lpstr>Cambria</vt:lpstr>
      <vt:lpstr>Cooper Black</vt:lpstr>
      <vt:lpstr>Open Sans</vt:lpstr>
      <vt:lpstr>Patua One</vt:lpstr>
      <vt:lpstr>SAPBook</vt:lpstr>
      <vt:lpstr>Segoe UI</vt:lpstr>
      <vt:lpstr>Segoe UI Bold</vt:lpstr>
      <vt:lpstr>Wingdings</vt:lpstr>
      <vt:lpstr>Office Theme</vt:lpstr>
      <vt:lpstr>ABAP on Hana s/4 Hana Training</vt:lpstr>
      <vt:lpstr>Agenda – Day 16</vt:lpstr>
      <vt:lpstr>CDS BOPF </vt:lpstr>
      <vt:lpstr>Flow of CDS Views in Hierarchy </vt:lpstr>
      <vt:lpstr>Node of Business Object</vt:lpstr>
      <vt:lpstr>Flow of BOPF Scenario</vt:lpstr>
      <vt:lpstr>Development flow &amp; Artifacts</vt:lpstr>
      <vt:lpstr>CDS Annotations</vt:lpstr>
      <vt:lpstr>Exercise</vt:lpstr>
      <vt:lpstr>Create Fiori App with Template on BAS</vt:lpstr>
      <vt:lpstr>Create Fiori App with Template on BAS</vt:lpstr>
      <vt:lpstr>Meta Data Extension</vt:lpstr>
      <vt:lpstr>Transactional UX App with CDS &amp; BOPF </vt:lpstr>
      <vt:lpstr>Draft Functionality</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267</cp:revision>
  <dcterms:created xsi:type="dcterms:W3CDTF">2013-09-12T13:05:01Z</dcterms:created>
  <dcterms:modified xsi:type="dcterms:W3CDTF">2021-11-11T06:22:13Z</dcterms:modified>
</cp:coreProperties>
</file>